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59" r:id="rId3"/>
    <p:sldId id="271" r:id="rId4"/>
    <p:sldId id="260" r:id="rId5"/>
    <p:sldId id="261" r:id="rId6"/>
    <p:sldId id="262" r:id="rId7"/>
    <p:sldId id="263" r:id="rId8"/>
    <p:sldId id="264" r:id="rId9"/>
    <p:sldId id="265" r:id="rId10"/>
    <p:sldId id="272" r:id="rId11"/>
    <p:sldId id="266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>
        <p:scale>
          <a:sx n="74" d="100"/>
          <a:sy n="74" d="100"/>
        </p:scale>
        <p:origin x="376" y="56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5B435-5BF8-4587-852D-8F998A86B86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27A1-2F28-4A7A-85EB-367D3FFBB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41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5B435-5BF8-4587-852D-8F998A86B86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27A1-2F28-4A7A-85EB-367D3FFBB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5B435-5BF8-4587-852D-8F998A86B86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27A1-2F28-4A7A-85EB-367D3FFBB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8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65124"/>
            <a:ext cx="9439275" cy="1325563"/>
          </a:xfrm>
        </p:spPr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>
                <a:solidFill>
                  <a:srgbClr val="CC6600"/>
                </a:solidFill>
              </a:defRPr>
            </a:lvl1pPr>
            <a:lvl2pPr marL="685800" indent="-228600">
              <a:buFont typeface="Calibri" panose="020F0502020204030204" pitchFamily="34" charset="0"/>
              <a:buChar char="˃"/>
              <a:defRPr>
                <a:solidFill>
                  <a:srgbClr val="CC660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5B435-5BF8-4587-852D-8F998A86B86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27A1-2F28-4A7A-85EB-367D3FFBB4C3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ttp://www.rotary7610.org/images/District7610%20Logo_smal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65124"/>
            <a:ext cx="1023056" cy="11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634" y="5781674"/>
            <a:ext cx="2256366" cy="84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70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5B435-5BF8-4587-852D-8F998A86B86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27A1-2F28-4A7A-85EB-367D3FFBB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35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5B435-5BF8-4587-852D-8F998A86B86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27A1-2F28-4A7A-85EB-367D3FFBB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44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5B435-5BF8-4587-852D-8F998A86B86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27A1-2F28-4A7A-85EB-367D3FFBB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91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5B435-5BF8-4587-852D-8F998A86B86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27A1-2F28-4A7A-85EB-367D3FFBB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0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5B435-5BF8-4587-852D-8F998A86B86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27A1-2F28-4A7A-85EB-367D3FFBB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02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5B435-5BF8-4587-852D-8F998A86B86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27A1-2F28-4A7A-85EB-367D3FFBB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2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5B435-5BF8-4587-852D-8F998A86B86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027A1-2F28-4A7A-85EB-367D3FFBB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03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5B435-5BF8-4587-852D-8F998A86B86C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027A1-2F28-4A7A-85EB-367D3FFBB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4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rotary7610.org/club-presidents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67426" y="613955"/>
            <a:ext cx="5868838" cy="393498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District 7610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Rotary Global Grant Scholarships</a:t>
            </a:r>
            <a:br>
              <a:rPr lang="en-US" b="1" dirty="0">
                <a:solidFill>
                  <a:srgbClr val="0070C0"/>
                </a:solidFill>
              </a:rPr>
            </a:br>
            <a:br>
              <a:rPr lang="en-US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70" y="4835072"/>
            <a:ext cx="4867666" cy="1828804"/>
          </a:xfrm>
          <a:prstGeom prst="rect">
            <a:avLst/>
          </a:prstGeom>
        </p:spPr>
      </p:pic>
      <p:pic>
        <p:nvPicPr>
          <p:cNvPr id="1026" name="Picture 2" descr="http://www.rotary7610.org/images/District7610%20Logo_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94" y="301758"/>
            <a:ext cx="1894217" cy="213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7B1A9-3FE1-ECC4-957A-42CC63DD0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72597"/>
            <a:ext cx="5975119" cy="398540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560BE8D-2E11-A1D2-B824-ABF20E94F91B}"/>
              </a:ext>
            </a:extLst>
          </p:cNvPr>
          <p:cNvSpPr txBox="1">
            <a:spLocks/>
          </p:cNvSpPr>
          <p:nvPr/>
        </p:nvSpPr>
        <p:spPr>
          <a:xfrm>
            <a:off x="6167426" y="3483440"/>
            <a:ext cx="5868838" cy="213099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00" b="1" dirty="0">
                <a:solidFill>
                  <a:srgbClr val="0070C0"/>
                </a:solidFill>
              </a:rPr>
              <a:t>Selection Year 2023-24</a:t>
            </a:r>
          </a:p>
          <a:p>
            <a:r>
              <a:rPr lang="en-US" sz="2900" b="1" dirty="0">
                <a:solidFill>
                  <a:srgbClr val="0070C0"/>
                </a:solidFill>
              </a:rPr>
              <a:t>Scholarship Year 2024-25</a:t>
            </a:r>
          </a:p>
          <a:p>
            <a:br>
              <a:rPr lang="en-US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80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Clarification of Responsibilities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0831" y="2666948"/>
            <a:ext cx="10465818" cy="314587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Applicant: Completing application and ensuring it meets all requisite criteria; soliciting local club for endorsement; sending application to club; if selected as a finalist, complying with all subsequent deadlines and requirements</a:t>
            </a:r>
          </a:p>
          <a:p>
            <a:r>
              <a:rPr lang="en-US" dirty="0"/>
              <a:t> Club: Forwarding application to District; may provide recommendations on improving application, but this will vary according to club’s discretion</a:t>
            </a:r>
          </a:p>
          <a:p>
            <a:r>
              <a:rPr lang="en-US" dirty="0"/>
              <a:t> District: Processing applications; selecting candidates for interview; communicating application status at critical junctures</a:t>
            </a:r>
          </a:p>
          <a:p>
            <a:r>
              <a:rPr lang="en-US" dirty="0"/>
              <a:t>Global Grant Scholarship Committee Chairs (Chris Elliott and Jenna Edwards): Fielding inquiries to the extent there is no conflict of interest with ethical duties on selection committee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4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0831" y="2666948"/>
            <a:ext cx="10465818" cy="31458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Assure application is complete: </a:t>
            </a:r>
          </a:p>
          <a:p>
            <a:pPr marL="457200" lvl="1" indent="0">
              <a:buNone/>
            </a:pPr>
            <a:r>
              <a:rPr lang="en-US" dirty="0"/>
              <a:t>1) App form, 2) resume, 3) transcript</a:t>
            </a:r>
          </a:p>
          <a:p>
            <a:r>
              <a:rPr lang="en-US" dirty="0"/>
              <a:t> Reach out to D7610 club for endorsement via </a:t>
            </a:r>
            <a:r>
              <a:rPr lang="en-US" dirty="0">
                <a:hlinkClick r:id="rId2"/>
              </a:rPr>
              <a:t>https://rotary7610.org/club-presidents/</a:t>
            </a:r>
            <a:endParaRPr lang="en-US" dirty="0"/>
          </a:p>
          <a:p>
            <a:r>
              <a:rPr lang="en-US" dirty="0"/>
              <a:t> Your endorsing club will be responsible for forwarding your application to the District NLT than 20 October 2023</a:t>
            </a:r>
          </a:p>
          <a:p>
            <a:r>
              <a:rPr lang="en-US" dirty="0"/>
              <a:t>The District will communicate with you about the receipt and status of your application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7D0C39-6A66-DDF7-485A-C7A494D65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417" y="0"/>
            <a:ext cx="4887583" cy="325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14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686" y="2766218"/>
            <a:ext cx="9439275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Good luck and best wishes in your endeavors!</a:t>
            </a:r>
          </a:p>
        </p:txBody>
      </p:sp>
    </p:spTree>
    <p:extLst>
      <p:ext uri="{BB962C8B-B14F-4D97-AF65-F5344CB8AC3E}">
        <p14:creationId xmlns:p14="http://schemas.microsoft.com/office/powerpoint/2010/main" val="2370150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811" y="365124"/>
            <a:ext cx="8913064" cy="1325563"/>
          </a:xfrm>
        </p:spPr>
        <p:txBody>
          <a:bodyPr/>
          <a:lstStyle/>
          <a:p>
            <a:r>
              <a:rPr lang="en-US" dirty="0"/>
              <a:t>RGGS: Over a Decade of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37" y="1690687"/>
            <a:ext cx="10515600" cy="435133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 10 years, 24 scholarships awarded</a:t>
            </a:r>
          </a:p>
          <a:p>
            <a:pPr>
              <a:spcAft>
                <a:spcPts val="600"/>
              </a:spcAft>
            </a:pPr>
            <a:r>
              <a:rPr lang="en-US" dirty="0"/>
              <a:t> $1.28M in funding for </a:t>
            </a:r>
            <a:r>
              <a:rPr lang="en-US" i="1" u="sng" dirty="0"/>
              <a:t>Rotary Global Scholars</a:t>
            </a:r>
          </a:p>
          <a:p>
            <a:pPr>
              <a:spcAft>
                <a:spcPts val="600"/>
              </a:spcAft>
            </a:pPr>
            <a:r>
              <a:rPr lang="en-US" dirty="0"/>
              <a:t> Supporting ALL 7 of RI’s Areas of Focus!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DFAC3B-D0C3-A86B-EA85-1512BC07E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812" y="3429000"/>
            <a:ext cx="5682280" cy="298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97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37" y="1690687"/>
            <a:ext cx="10515600" cy="4351338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 Rotary Global Scholars are individuals who are pursuing a career in one of the seven areas of focus.  Their graduate-level educational goals should support this career interest.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Peace and Conflict Prevention/Resolution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Disease Prevention and Treatment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Water and Sanitation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Maternal and Child Health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Basic Education and Literacy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Economic and Community Development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Supporting the Environment</a:t>
            </a:r>
          </a:p>
          <a:p>
            <a:pPr>
              <a:spcAft>
                <a:spcPts val="600"/>
              </a:spcAft>
            </a:pPr>
            <a:r>
              <a:rPr lang="en-US" dirty="0"/>
              <a:t> Minimum value is $40,000 (DDF: $20,000 + TRF: $20,000)</a:t>
            </a:r>
          </a:p>
          <a:p>
            <a:pPr>
              <a:spcAft>
                <a:spcPts val="600"/>
              </a:spcAft>
            </a:pPr>
            <a:r>
              <a:rPr lang="en-US" dirty="0"/>
              <a:t> Scholarships may not be used for studies that are already underway.</a:t>
            </a:r>
          </a:p>
          <a:p>
            <a:pPr>
              <a:spcAft>
                <a:spcPts val="600"/>
              </a:spcAft>
            </a:pPr>
            <a:r>
              <a:rPr lang="en-US" dirty="0"/>
              <a:t> Global grants follow a three-step application process: </a:t>
            </a:r>
            <a:r>
              <a:rPr lang="en-US" sz="2300" dirty="0"/>
              <a:t>①</a:t>
            </a:r>
            <a:r>
              <a:rPr lang="en-US" dirty="0"/>
              <a:t>Club, </a:t>
            </a:r>
            <a:r>
              <a:rPr lang="en-US" sz="2300" dirty="0"/>
              <a:t>②</a:t>
            </a:r>
            <a:r>
              <a:rPr lang="en-US" dirty="0"/>
              <a:t>District, </a:t>
            </a:r>
            <a:r>
              <a:rPr lang="en-US" sz="2300" dirty="0"/>
              <a:t>③</a:t>
            </a:r>
            <a:r>
              <a:rPr lang="en-US" dirty="0"/>
              <a:t>TRF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2F5DA7-117C-1BC6-4F44-41E123647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249" y="2339361"/>
            <a:ext cx="2292468" cy="29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53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 Eligibility Requirements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113" y="2254250"/>
            <a:ext cx="11067691" cy="3421931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u="sng" dirty="0"/>
              <a:t>Scholars must have either a home address or a college address in your club’s service area (within D7610)</a:t>
            </a:r>
          </a:p>
          <a:p>
            <a:r>
              <a:rPr lang="en-US" dirty="0"/>
              <a:t> Candidate’s program of study must be at the graduate level</a:t>
            </a:r>
          </a:p>
          <a:p>
            <a:r>
              <a:rPr lang="en-US" dirty="0"/>
              <a:t> Scholar must be traveling abroad for study</a:t>
            </a:r>
          </a:p>
          <a:p>
            <a:r>
              <a:rPr lang="en-US" dirty="0"/>
              <a:t> Candidate must be admitted to program of study before TRF approval</a:t>
            </a:r>
          </a:p>
          <a:p>
            <a:r>
              <a:rPr lang="en-US" dirty="0"/>
              <a:t> Candidate must be proficient in the native language of the host country</a:t>
            </a:r>
          </a:p>
          <a:p>
            <a:r>
              <a:rPr lang="en-US" dirty="0"/>
              <a:t> Candidate may not be a Rotarian, spouse, child or grandchild of member</a:t>
            </a:r>
          </a:p>
        </p:txBody>
      </p:sp>
    </p:spTree>
    <p:extLst>
      <p:ext uri="{BB962C8B-B14F-4D97-AF65-F5344CB8AC3E}">
        <p14:creationId xmlns:p14="http://schemas.microsoft.com/office/powerpoint/2010/main" val="397274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Important Qualities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Possesses excellent leadership skills and potential</a:t>
            </a:r>
          </a:p>
          <a:p>
            <a:r>
              <a:rPr lang="en-US" dirty="0"/>
              <a:t> Has a proven record of success in his/her academic field or vocation</a:t>
            </a:r>
          </a:p>
          <a:p>
            <a:r>
              <a:rPr lang="en-US" dirty="0"/>
              <a:t> Demonstrated a personal commitment to community service</a:t>
            </a:r>
          </a:p>
          <a:p>
            <a:r>
              <a:rPr lang="en-US" dirty="0"/>
              <a:t> Has well-defined and realistic goals</a:t>
            </a:r>
          </a:p>
          <a:p>
            <a:r>
              <a:rPr lang="en-US" dirty="0"/>
              <a:t> Has concrete ideas as to how he/she will make advances within his/her chosen career field</a:t>
            </a:r>
          </a:p>
          <a:p>
            <a:r>
              <a:rPr lang="en-US" dirty="0"/>
              <a:t> Is sincere about maintaining a lifelong relationship with Rotary after the scholarship period</a:t>
            </a:r>
          </a:p>
        </p:txBody>
      </p:sp>
    </p:spTree>
    <p:extLst>
      <p:ext uri="{BB962C8B-B14F-4D97-AF65-F5344CB8AC3E}">
        <p14:creationId xmlns:p14="http://schemas.microsoft.com/office/powerpoint/2010/main" val="988410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Significant Deadlines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4809335"/>
              </p:ext>
            </p:extLst>
          </p:nvPr>
        </p:nvGraphicFramePr>
        <p:xfrm>
          <a:off x="1583784" y="1507958"/>
          <a:ext cx="9305925" cy="5181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348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2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baseline="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Local Interviews/Selection at Club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C6600"/>
                          </a:solidFill>
                        </a:rPr>
                        <a:t>Late Sept / Early Oct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8899734"/>
                  </a:ext>
                </a:extLst>
              </a:tr>
              <a:tr h="432269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Clubs submit application to District Scholarship Chair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C6600"/>
                          </a:solidFill>
                        </a:rPr>
                        <a:t>NLT 20 October 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269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District interviews all district scholarship applicants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C6600"/>
                          </a:solidFill>
                        </a:rPr>
                        <a:t>NLT 10 November</a:t>
                      </a:r>
                      <a:r>
                        <a:rPr lang="en-US" baseline="0" dirty="0">
                          <a:solidFill>
                            <a:srgbClr val="CC6600"/>
                          </a:solidFill>
                        </a:rPr>
                        <a:t> 2023</a:t>
                      </a:r>
                      <a:endParaRPr lang="en-US" dirty="0">
                        <a:solidFill>
                          <a:srgbClr val="CC66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269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District notifies applicants: Finalist, Waitlist, Unsuccessful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C6600"/>
                          </a:solidFill>
                        </a:rPr>
                        <a:t>NLT 20 November 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8354339"/>
                  </a:ext>
                </a:extLst>
              </a:tr>
              <a:tr h="432269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Finalists apply for admission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C6600"/>
                          </a:solidFill>
                        </a:rPr>
                        <a:t>NLT 26 November 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5768401"/>
                  </a:ext>
                </a:extLst>
              </a:tr>
              <a:tr h="432269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Initiate TRF online Global Scholarship Grant Application(s)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C6600"/>
                          </a:solidFill>
                        </a:rPr>
                        <a:t>NLT</a:t>
                      </a:r>
                      <a:r>
                        <a:rPr lang="en-US" baseline="0" dirty="0">
                          <a:solidFill>
                            <a:srgbClr val="CC6600"/>
                          </a:solidFill>
                        </a:rPr>
                        <a:t> 20 January 2024</a:t>
                      </a:r>
                      <a:endParaRPr lang="en-US" dirty="0">
                        <a:solidFill>
                          <a:srgbClr val="CC66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269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Obtain partner district(s) in the country(</a:t>
                      </a:r>
                      <a:r>
                        <a:rPr lang="en-US" sz="1800" b="0" i="0" u="none" strike="noStrike" kern="1200" baseline="0" dirty="0" err="1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ies</a:t>
                      </a:r>
                      <a:r>
                        <a:rPr lang="en-US" sz="1800" b="0" i="0" u="none" strike="noStrike" kern="1200" baseline="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) of study.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C6600"/>
                          </a:solidFill>
                        </a:rPr>
                        <a:t>NLT 01 February</a:t>
                      </a:r>
                      <a:r>
                        <a:rPr lang="en-US" baseline="0" dirty="0">
                          <a:solidFill>
                            <a:srgbClr val="CC6600"/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rgbClr val="CC6600"/>
                          </a:solidFill>
                        </a:rPr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26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6600"/>
                          </a:solidFill>
                        </a:rPr>
                        <a:t>Submit application for final TRF approval.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C6600"/>
                          </a:solidFill>
                        </a:rPr>
                        <a:t>NLT 20 February</a:t>
                      </a:r>
                      <a:r>
                        <a:rPr lang="en-US" baseline="0" dirty="0">
                          <a:solidFill>
                            <a:srgbClr val="CC6600"/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rgbClr val="CC6600"/>
                          </a:solidFill>
                        </a:rPr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269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Anticipated date for final confirmation of award(s) by TRF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C6600"/>
                          </a:solidFill>
                        </a:rPr>
                        <a:t>15 March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0836427"/>
                  </a:ext>
                </a:extLst>
              </a:tr>
              <a:tr h="432269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rgbClr val="CC6600"/>
                          </a:solidFill>
                          <a:latin typeface="+mn-lt"/>
                          <a:ea typeface="+mn-ea"/>
                          <a:cs typeface="+mn-cs"/>
                        </a:rPr>
                        <a:t>Scholar obtain required travel documents (visa(s), etc.)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C6600"/>
                          </a:solidFill>
                        </a:rPr>
                        <a:t>NLT 01 June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26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CC6600"/>
                          </a:solidFill>
                        </a:rPr>
                        <a:t>Arrange for transportation to country(</a:t>
                      </a:r>
                      <a:r>
                        <a:rPr lang="en-US" dirty="0" err="1">
                          <a:solidFill>
                            <a:srgbClr val="CC6600"/>
                          </a:solidFill>
                        </a:rPr>
                        <a:t>ies</a:t>
                      </a:r>
                      <a:r>
                        <a:rPr lang="en-US" dirty="0">
                          <a:solidFill>
                            <a:srgbClr val="CC6600"/>
                          </a:solidFill>
                        </a:rPr>
                        <a:t>) of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C6600"/>
                          </a:solidFill>
                        </a:rPr>
                        <a:t>NLT 1 July 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863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for each Applicant in D7610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1489" y="1906438"/>
            <a:ext cx="8417943" cy="4351338"/>
          </a:xfrm>
        </p:spPr>
        <p:txBody>
          <a:bodyPr/>
          <a:lstStyle/>
          <a:p>
            <a:r>
              <a:rPr lang="en-US" dirty="0"/>
              <a:t>Complete the online application form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Access the District 7610 Home Page, then</a:t>
            </a:r>
          </a:p>
          <a:p>
            <a:pPr lvl="1"/>
            <a:r>
              <a:rPr lang="en-US" dirty="0"/>
              <a:t>Scroll down to the Rotary Foundation Section</a:t>
            </a:r>
          </a:p>
          <a:p>
            <a:pPr lvl="1"/>
            <a:r>
              <a:rPr lang="en-US" dirty="0"/>
              <a:t>Then click “Scholarship Grants” link on the right side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 …which will lead to the following page: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A66EE8-677C-31B2-C2B0-882A8E20E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6438"/>
            <a:ext cx="3301041" cy="495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29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65124"/>
            <a:ext cx="9439275" cy="687299"/>
          </a:xfrm>
        </p:spPr>
        <p:txBody>
          <a:bodyPr>
            <a:normAutofit fontScale="90000"/>
          </a:bodyPr>
          <a:lstStyle/>
          <a:p>
            <a:r>
              <a:rPr lang="en-US" dirty="0"/>
              <a:t>Scholarship Grants Webpage</a:t>
            </a:r>
          </a:p>
        </p:txBody>
      </p:sp>
      <p:sp>
        <p:nvSpPr>
          <p:cNvPr id="7" name="TextBox 6"/>
          <p:cNvSpPr txBox="1"/>
          <p:nvPr/>
        </p:nvSpPr>
        <p:spPr>
          <a:xfrm rot="243395">
            <a:off x="9694503" y="3708925"/>
            <a:ext cx="2049251" cy="120032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Download application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0E7707-B663-04CA-2B88-E03062332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921" y="0"/>
            <a:ext cx="6662260" cy="727589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0165841">
            <a:off x="4328245" y="5688615"/>
            <a:ext cx="5486290" cy="303676"/>
          </a:xfrm>
          <a:prstGeom prst="rightArrow">
            <a:avLst>
              <a:gd name="adj1" fmla="val 95440"/>
              <a:gd name="adj2" fmla="val 99738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93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Parts of Application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79178"/>
            <a:ext cx="10515600" cy="4561237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 AREA OF FOCUS AND GOALS </a:t>
            </a:r>
            <a:endParaRPr lang="en-US" dirty="0"/>
          </a:p>
          <a:p>
            <a:pPr lvl="1"/>
            <a:r>
              <a:rPr lang="en-US" dirty="0"/>
              <a:t>Explain how your program of study relates to your selected area(s) of focus and goals. </a:t>
            </a:r>
          </a:p>
          <a:p>
            <a:pPr lvl="1"/>
            <a:r>
              <a:rPr lang="en-US" dirty="0"/>
              <a:t>Provide a Description of the program coursework, such as a list of the classes you plan to attend and any relevant links to further information about the program on the website. </a:t>
            </a:r>
          </a:p>
          <a:p>
            <a:pPr lvl="1"/>
            <a:r>
              <a:rPr lang="en-US" dirty="0"/>
              <a:t>What past education or experience has led to your interest in this particular program at this institution?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cap="all" dirty="0"/>
              <a:t> Sustainability AND Measurability</a:t>
            </a:r>
          </a:p>
          <a:p>
            <a:pPr lvl="1"/>
            <a:r>
              <a:rPr lang="en-US" dirty="0"/>
              <a:t>Describe your educational and professional goals, including your career plans, and how your chosen program of study will help to advance these goals.</a:t>
            </a:r>
          </a:p>
          <a:p>
            <a:pPr lvl="1"/>
            <a:r>
              <a:rPr lang="en-US" dirty="0"/>
              <a:t>What community need will your work address during or after completing this program? </a:t>
            </a:r>
          </a:p>
          <a:p>
            <a:pPr lvl="1"/>
            <a:r>
              <a:rPr lang="en-US" dirty="0"/>
              <a:t>How will your work contribute to addressing this need on a long-term basis?</a:t>
            </a:r>
          </a:p>
        </p:txBody>
      </p:sp>
    </p:spTree>
    <p:extLst>
      <p:ext uri="{BB962C8B-B14F-4D97-AF65-F5344CB8AC3E}">
        <p14:creationId xmlns:p14="http://schemas.microsoft.com/office/powerpoint/2010/main" val="1266388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2275</TotalTime>
  <Words>838</Words>
  <Application>Microsoft Office PowerPoint</Application>
  <PresentationFormat>Widescreen</PresentationFormat>
  <Paragraphs>91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Theme</vt:lpstr>
      <vt:lpstr>District 7610 Rotary Global Grant Scholarships  </vt:lpstr>
      <vt:lpstr>RGGS: Over a Decade of Impact</vt:lpstr>
      <vt:lpstr>General Requirements</vt:lpstr>
      <vt:lpstr>Specific Eligibility Requirements </vt:lpstr>
      <vt:lpstr>Additional Important Qualities </vt:lpstr>
      <vt:lpstr>Significant Deadlines</vt:lpstr>
      <vt:lpstr>Next Steps for each Applicant in D7610</vt:lpstr>
      <vt:lpstr>Scholarship Grants Webpage</vt:lpstr>
      <vt:lpstr>Key Parts of Application</vt:lpstr>
      <vt:lpstr>Clarification of Responsibilities</vt:lpstr>
      <vt:lpstr>Next Steps</vt:lpstr>
      <vt:lpstr>Good luck and best wishes in your endeavors!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Scholarship Grants</dc:title>
  <dc:creator>Joseph Luquire</dc:creator>
  <cp:lastModifiedBy>Jenna Edwards</cp:lastModifiedBy>
  <cp:revision>56</cp:revision>
  <dcterms:created xsi:type="dcterms:W3CDTF">2015-07-12T18:02:29Z</dcterms:created>
  <dcterms:modified xsi:type="dcterms:W3CDTF">2023-09-12T15:23:28Z</dcterms:modified>
</cp:coreProperties>
</file>